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49"/>
  </p:notesMasterIdLst>
  <p:handoutMasterIdLst>
    <p:handoutMasterId r:id="rId50"/>
  </p:handoutMasterIdLst>
  <p:sldIdLst>
    <p:sldId id="259" r:id="rId3"/>
    <p:sldId id="273" r:id="rId4"/>
    <p:sldId id="274" r:id="rId5"/>
    <p:sldId id="264" r:id="rId6"/>
    <p:sldId id="272" r:id="rId7"/>
    <p:sldId id="275" r:id="rId8"/>
    <p:sldId id="266" r:id="rId9"/>
    <p:sldId id="260" r:id="rId10"/>
    <p:sldId id="261" r:id="rId11"/>
    <p:sldId id="292" r:id="rId12"/>
    <p:sldId id="262" r:id="rId13"/>
    <p:sldId id="267" r:id="rId14"/>
    <p:sldId id="268" r:id="rId15"/>
    <p:sldId id="276" r:id="rId16"/>
    <p:sldId id="269" r:id="rId17"/>
    <p:sldId id="270" r:id="rId18"/>
    <p:sldId id="277" r:id="rId19"/>
    <p:sldId id="278" r:id="rId20"/>
    <p:sldId id="279" r:id="rId21"/>
    <p:sldId id="280" r:id="rId22"/>
    <p:sldId id="307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308" r:id="rId32"/>
    <p:sldId id="289" r:id="rId33"/>
    <p:sldId id="271" r:id="rId34"/>
    <p:sldId id="263" r:id="rId35"/>
    <p:sldId id="290" r:id="rId36"/>
    <p:sldId id="294" r:id="rId37"/>
    <p:sldId id="295" r:id="rId38"/>
    <p:sldId id="296" r:id="rId39"/>
    <p:sldId id="309" r:id="rId40"/>
    <p:sldId id="298" r:id="rId41"/>
    <p:sldId id="299" r:id="rId42"/>
    <p:sldId id="300" r:id="rId43"/>
    <p:sldId id="303" r:id="rId44"/>
    <p:sldId id="302" r:id="rId45"/>
    <p:sldId id="301" r:id="rId46"/>
    <p:sldId id="305" r:id="rId47"/>
    <p:sldId id="304" r:id="rId4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259"/>
            <p14:sldId id="273"/>
            <p14:sldId id="274"/>
            <p14:sldId id="264"/>
            <p14:sldId id="272"/>
            <p14:sldId id="275"/>
            <p14:sldId id="266"/>
            <p14:sldId id="260"/>
            <p14:sldId id="261"/>
            <p14:sldId id="292"/>
            <p14:sldId id="262"/>
            <p14:sldId id="267"/>
            <p14:sldId id="268"/>
            <p14:sldId id="276"/>
            <p14:sldId id="269"/>
            <p14:sldId id="270"/>
            <p14:sldId id="277"/>
            <p14:sldId id="278"/>
            <p14:sldId id="279"/>
            <p14:sldId id="280"/>
            <p14:sldId id="307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308"/>
            <p14:sldId id="289"/>
            <p14:sldId id="271"/>
            <p14:sldId id="263"/>
            <p14:sldId id="290"/>
            <p14:sldId id="294"/>
            <p14:sldId id="295"/>
            <p14:sldId id="296"/>
            <p14:sldId id="309"/>
            <p14:sldId id="298"/>
            <p14:sldId id="299"/>
            <p14:sldId id="300"/>
            <p14:sldId id="303"/>
            <p14:sldId id="302"/>
            <p14:sldId id="301"/>
            <p14:sldId id="305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C4BD97"/>
    <a:srgbClr val="CF0000"/>
    <a:srgbClr val="003162"/>
    <a:srgbClr val="888888"/>
    <a:srgbClr val="FF0000"/>
    <a:srgbClr val="D8CF3D"/>
    <a:srgbClr val="00B858"/>
    <a:srgbClr val="DDA19F"/>
    <a:srgbClr val="483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3827" autoAdjust="0"/>
  </p:normalViewPr>
  <p:slideViewPr>
    <p:cSldViewPr snapToGrid="0" snapToObjects="1">
      <p:cViewPr varScale="1">
        <p:scale>
          <a:sx n="88" d="100"/>
          <a:sy n="88" d="100"/>
        </p:scale>
        <p:origin x="638" y="67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2997200" y="634161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EE232 Discussion </a:t>
            </a:r>
            <a:r>
              <a:rPr lang="en-US" dirty="0" smtClean="0">
                <a:solidFill>
                  <a:schemeClr val="bg1"/>
                </a:solidFill>
              </a:rPr>
              <a:t>02/02/2017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11/15/13 | </a:t>
            </a: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7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90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7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90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7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90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10" Type="http://schemas.openxmlformats.org/officeDocument/2006/relationships/image" Target="../media/image39.png"/><Relationship Id="rId4" Type="http://schemas.openxmlformats.org/officeDocument/2006/relationships/image" Target="../media/image270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for today:</a:t>
            </a:r>
            <a:br>
              <a:rPr lang="en-US" dirty="0" smtClean="0"/>
            </a:br>
            <a:r>
              <a:rPr lang="en-US" dirty="0" smtClean="0"/>
              <a:t>Waveguides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16007"/>
            <a:ext cx="7740650" cy="4622103"/>
          </a:xfrm>
        </p:spPr>
        <p:txBody>
          <a:bodyPr>
            <a:normAutofit/>
          </a:bodyPr>
          <a:lstStyle/>
          <a:p>
            <a:r>
              <a:rPr lang="en-US" dirty="0" smtClean="0"/>
              <a:t>Today we will use </a:t>
            </a:r>
            <a:r>
              <a:rPr lang="en-US" dirty="0" err="1" smtClean="0"/>
              <a:t>Lumerical</a:t>
            </a:r>
            <a:r>
              <a:rPr lang="en-US" dirty="0" smtClean="0"/>
              <a:t> MODE and FDTD to examine the properties of optical waveguides.</a:t>
            </a:r>
          </a:p>
          <a:p>
            <a:pPr marL="457200" lvl="1" indent="0">
              <a:buNone/>
            </a:pPr>
            <a:r>
              <a:rPr lang="en-US" dirty="0" smtClean="0"/>
              <a:t>1) Basic waveguide theory – Slab waveguide</a:t>
            </a:r>
          </a:p>
          <a:p>
            <a:pPr marL="457200" lvl="1" indent="0">
              <a:buNone/>
            </a:pPr>
            <a:r>
              <a:rPr lang="en-US" dirty="0" smtClean="0"/>
              <a:t>2) Waveguide mode simulation using </a:t>
            </a:r>
            <a:r>
              <a:rPr lang="en-US" dirty="0" err="1" smtClean="0"/>
              <a:t>Lumerical</a:t>
            </a:r>
            <a:r>
              <a:rPr lang="en-US" dirty="0" smtClean="0"/>
              <a:t> MODE</a:t>
            </a:r>
          </a:p>
          <a:p>
            <a:pPr marL="457200" lvl="1" indent="0">
              <a:buNone/>
            </a:pPr>
            <a:r>
              <a:rPr lang="en-US" dirty="0" smtClean="0"/>
              <a:t> 	a. Calculate 1D slab waveguide modes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b. Calculate silicon photonic waveguide </a:t>
            </a:r>
            <a:r>
              <a:rPr lang="en-US" dirty="0" smtClean="0"/>
              <a:t>modes (demo)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3) Using mode port source in </a:t>
            </a:r>
            <a:r>
              <a:rPr lang="en-US" dirty="0" err="1" smtClean="0"/>
              <a:t>Lumerical</a:t>
            </a:r>
            <a:r>
              <a:rPr lang="en-US" dirty="0" smtClean="0"/>
              <a:t> </a:t>
            </a:r>
            <a:r>
              <a:rPr lang="en-US" dirty="0" smtClean="0"/>
              <a:t>FDTD (demo)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838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for waveguide modes:</a:t>
            </a:r>
            <a:br>
              <a:rPr lang="en-US" dirty="0" smtClean="0"/>
            </a:br>
            <a:r>
              <a:rPr lang="en-US" dirty="0" smtClean="0"/>
              <a:t>General approach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600" y="1596788"/>
                <a:ext cx="7740650" cy="4227814"/>
              </a:xfrm>
            </p:spPr>
            <p:txBody>
              <a:bodyPr/>
              <a:lstStyle/>
              <a:p>
                <a:pPr marL="457200" indent="-457200">
                  <a:buAutoNum type="arabicParenR"/>
                </a:pPr>
                <a:r>
                  <a:rPr lang="en-US" dirty="0" smtClean="0"/>
                  <a:t>Assume propagation in the z-direction: </a:t>
                </a:r>
                <a:r>
                  <a:rPr lang="en-US" b="1" i="1" dirty="0" smtClean="0"/>
                  <a:t>E</a:t>
                </a:r>
                <a:r>
                  <a:rPr lang="en-US" b="1" dirty="0" smtClean="0"/>
                  <a:t>, </a:t>
                </a:r>
                <a:r>
                  <a:rPr lang="en-US" b="1" i="1" dirty="0" smtClean="0"/>
                  <a:t>H</a:t>
                </a:r>
                <a:r>
                  <a:rPr lang="en-US" b="1" dirty="0" smtClean="0"/>
                  <a:t> </a:t>
                </a:r>
                <a:r>
                  <a:rPr lang="en-US" dirty="0"/>
                  <a:t>∝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AutoNum type="arabicParenR"/>
                </a:pPr>
                <a:endParaRPr lang="en-US" dirty="0" smtClean="0"/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Make an educated guess for the form of the solution in each dielectric region</a:t>
                </a:r>
                <a:br>
                  <a:rPr lang="en-US" dirty="0" smtClean="0"/>
                </a:br>
                <a:r>
                  <a:rPr lang="en-US" dirty="0" smtClean="0"/>
                  <a:t>	Traveling wave: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Standing wave: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Decaying wave: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457200" indent="-457200">
                  <a:buAutoNum type="arabicParenR"/>
                </a:pPr>
                <a:r>
                  <a:rPr lang="en-US" dirty="0" smtClean="0"/>
                  <a:t>Plug educated guess back into the Helmholtz equation</a:t>
                </a:r>
                <a:br>
                  <a:rPr lang="en-US" dirty="0" smtClean="0"/>
                </a:br>
                <a:r>
                  <a:rPr lang="en-US" dirty="0" smtClean="0"/>
                  <a:t>and apply boundary conditions at interfaces to find characteristic equations that will allow you to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indent="-457200">
                  <a:buAutoNum type="arabicParenR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596788"/>
                <a:ext cx="7740650" cy="4227814"/>
              </a:xfrm>
              <a:blipFill rotWithShape="0">
                <a:blip r:embed="rId2"/>
                <a:stretch>
                  <a:fillRect l="-866" t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87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slab waveguide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677" y="2436424"/>
            <a:ext cx="3135086" cy="1018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677" y="1896492"/>
            <a:ext cx="3135086" cy="53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3677" y="942064"/>
            <a:ext cx="3135086" cy="9544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51885" y="2000156"/>
                <a:ext cx="56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2000156"/>
                <a:ext cx="566052" cy="276999"/>
              </a:xfrm>
              <a:prstGeom prst="rect">
                <a:avLst/>
              </a:prstGeom>
              <a:blipFill>
                <a:blip r:embed="rId2"/>
                <a:stretch>
                  <a:fillRect l="-5376" r="-215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51885" y="1279674"/>
                <a:ext cx="558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1279674"/>
                <a:ext cx="558293" cy="276999"/>
              </a:xfrm>
              <a:prstGeom prst="rect">
                <a:avLst/>
              </a:prstGeom>
              <a:blipFill>
                <a:blip r:embed="rId3"/>
                <a:stretch>
                  <a:fillRect l="-5435" r="-3261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51885" y="2768468"/>
                <a:ext cx="558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2768468"/>
                <a:ext cx="558294" cy="276999"/>
              </a:xfrm>
              <a:prstGeom prst="rect">
                <a:avLst/>
              </a:prstGeom>
              <a:blipFill>
                <a:blip r:embed="rId4"/>
                <a:stretch>
                  <a:fillRect l="-5435" r="-326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679198" y="1690997"/>
            <a:ext cx="581384" cy="458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79198" y="1538596"/>
            <a:ext cx="0" cy="611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79198" y="2149822"/>
            <a:ext cx="6205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37172" y="121060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38787" y="196515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46390" y="144180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15252" y="1896492"/>
            <a:ext cx="0" cy="49549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62782" y="193127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d/2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5820" y="3671035"/>
            <a:ext cx="9041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b="1" dirty="0" smtClean="0"/>
              <a:t>TE mode </a:t>
            </a:r>
            <a:r>
              <a:rPr lang="en-US" dirty="0" smtClean="0"/>
              <a:t>the E-field only has a component in the </a:t>
            </a:r>
            <a:r>
              <a:rPr lang="en-US" dirty="0" smtClean="0"/>
              <a:t>y-direction</a:t>
            </a:r>
            <a:r>
              <a:rPr lang="en-US" dirty="0" smtClean="0"/>
              <a:t>. Assuming we are trying to</a:t>
            </a:r>
            <a:br>
              <a:rPr lang="en-US" dirty="0" smtClean="0"/>
            </a:br>
            <a:r>
              <a:rPr lang="en-US" dirty="0" smtClean="0"/>
              <a:t>solve for a wave guided along the z-direction we also recognize that the structure is y-invariant</a:t>
            </a:r>
          </a:p>
          <a:p>
            <a:r>
              <a:rPr lang="en-US" dirty="0" smtClean="0"/>
              <a:t>therefore we can </a:t>
            </a:r>
            <a:r>
              <a:rPr lang="en-US" dirty="0" smtClean="0"/>
              <a:t>simplify </a:t>
            </a:r>
            <a:r>
              <a:rPr lang="en-US" dirty="0" smtClean="0"/>
              <a:t>the scalar Helmholtz equation as: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3965" y="1383913"/>
            <a:ext cx="3918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lab waveguide has two types of modes</a:t>
            </a:r>
            <a:br>
              <a:rPr lang="en-US" dirty="0" smtClean="0"/>
            </a:br>
            <a:r>
              <a:rPr lang="en-US" b="1" dirty="0" smtClean="0"/>
              <a:t>transverse electric (TE) </a:t>
            </a:r>
            <a:r>
              <a:rPr lang="en-US" dirty="0" smtClean="0"/>
              <a:t>and </a:t>
            </a:r>
          </a:p>
          <a:p>
            <a:r>
              <a:rPr lang="en-US" b="1" dirty="0" smtClean="0"/>
              <a:t>transverse magnetic (TM)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46812" y="5424980"/>
                <a:ext cx="3046155" cy="563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𝜇𝜖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812" y="5424980"/>
                <a:ext cx="3046155" cy="563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eeform 45"/>
          <p:cNvSpPr/>
          <p:nvPr/>
        </p:nvSpPr>
        <p:spPr>
          <a:xfrm>
            <a:off x="371563" y="1060609"/>
            <a:ext cx="157743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flipV="1">
            <a:off x="371563" y="2426046"/>
            <a:ext cx="157648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17604" y="1884385"/>
            <a:ext cx="232559" cy="552450"/>
          </a:xfrm>
          <a:custGeom>
            <a:avLst/>
            <a:gdLst>
              <a:gd name="connsiteX0" fmla="*/ 8708 w 243853"/>
              <a:gd name="connsiteY0" fmla="*/ 0 h 574766"/>
              <a:gd name="connsiteX1" fmla="*/ 243840 w 243853"/>
              <a:gd name="connsiteY1" fmla="*/ 278675 h 574766"/>
              <a:gd name="connsiteX2" fmla="*/ 0 w 243853"/>
              <a:gd name="connsiteY2" fmla="*/ 574766 h 5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53" h="574766">
                <a:moveTo>
                  <a:pt x="8708" y="0"/>
                </a:moveTo>
                <a:cubicBezTo>
                  <a:pt x="126999" y="91440"/>
                  <a:pt x="245291" y="182881"/>
                  <a:pt x="243840" y="278675"/>
                </a:cubicBezTo>
                <a:cubicBezTo>
                  <a:pt x="242389" y="374469"/>
                  <a:pt x="121194" y="474617"/>
                  <a:pt x="0" y="574766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13672" y="4739991"/>
                <a:ext cx="3813095" cy="610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𝜇𝜖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672" y="4739991"/>
                <a:ext cx="3813095" cy="6106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3119423" y="4638055"/>
            <a:ext cx="701801" cy="799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61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slab waveguide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677" y="2436424"/>
            <a:ext cx="3135086" cy="1018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677" y="1896492"/>
            <a:ext cx="3135086" cy="53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3677" y="942064"/>
            <a:ext cx="3135086" cy="9544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679198" y="1690997"/>
            <a:ext cx="581384" cy="458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79198" y="1538596"/>
            <a:ext cx="0" cy="611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79198" y="2149822"/>
            <a:ext cx="6205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37172" y="121060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38787" y="196515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46390" y="144180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15252" y="1896492"/>
            <a:ext cx="0" cy="49549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62782" y="193127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d/2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63346" y="4343973"/>
            <a:ext cx="385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general solution will take the form: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3965" y="1383913"/>
            <a:ext cx="3918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lab waveguide has two types of modes</a:t>
            </a:r>
            <a:br>
              <a:rPr lang="en-US" dirty="0" smtClean="0"/>
            </a:br>
            <a:r>
              <a:rPr lang="en-US" b="1" dirty="0" smtClean="0"/>
              <a:t>transverse electric (TE) </a:t>
            </a:r>
            <a:r>
              <a:rPr lang="en-US" dirty="0" smtClean="0"/>
              <a:t>and </a:t>
            </a:r>
          </a:p>
          <a:p>
            <a:r>
              <a:rPr lang="en-US" b="1" dirty="0" smtClean="0"/>
              <a:t>transverse magnetic (TM)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23312" y="3720287"/>
                <a:ext cx="3046155" cy="563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𝜇𝜖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312" y="3720287"/>
                <a:ext cx="3046155" cy="5633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87736" y="4834270"/>
                <a:ext cx="355276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36" y="4834270"/>
                <a:ext cx="3552767" cy="884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>
            <a:off x="371563" y="1060609"/>
            <a:ext cx="157743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flipV="1">
            <a:off x="371563" y="2426046"/>
            <a:ext cx="157648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17604" y="1884385"/>
            <a:ext cx="232559" cy="552450"/>
          </a:xfrm>
          <a:custGeom>
            <a:avLst/>
            <a:gdLst>
              <a:gd name="connsiteX0" fmla="*/ 8708 w 243853"/>
              <a:gd name="connsiteY0" fmla="*/ 0 h 574766"/>
              <a:gd name="connsiteX1" fmla="*/ 243840 w 243853"/>
              <a:gd name="connsiteY1" fmla="*/ 278675 h 574766"/>
              <a:gd name="connsiteX2" fmla="*/ 0 w 243853"/>
              <a:gd name="connsiteY2" fmla="*/ 574766 h 5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53" h="574766">
                <a:moveTo>
                  <a:pt x="8708" y="0"/>
                </a:moveTo>
                <a:cubicBezTo>
                  <a:pt x="126999" y="91440"/>
                  <a:pt x="245291" y="182881"/>
                  <a:pt x="243840" y="278675"/>
                </a:cubicBezTo>
                <a:cubicBezTo>
                  <a:pt x="242389" y="374469"/>
                  <a:pt x="121194" y="474617"/>
                  <a:pt x="0" y="574766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51885" y="2000156"/>
                <a:ext cx="56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2000156"/>
                <a:ext cx="566052" cy="276999"/>
              </a:xfrm>
              <a:prstGeom prst="rect">
                <a:avLst/>
              </a:prstGeom>
              <a:blipFill>
                <a:blip r:embed="rId7"/>
                <a:stretch>
                  <a:fillRect l="-5376" r="-215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51885" y="1279674"/>
                <a:ext cx="558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1279674"/>
                <a:ext cx="558293" cy="276999"/>
              </a:xfrm>
              <a:prstGeom prst="rect">
                <a:avLst/>
              </a:prstGeom>
              <a:blipFill>
                <a:blip r:embed="rId8"/>
                <a:stretch>
                  <a:fillRect l="-5435" r="-3261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451885" y="2768468"/>
                <a:ext cx="558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2768468"/>
                <a:ext cx="558294" cy="276999"/>
              </a:xfrm>
              <a:prstGeom prst="rect">
                <a:avLst/>
              </a:prstGeom>
              <a:blipFill>
                <a:blip r:embed="rId9"/>
                <a:stretch>
                  <a:fillRect l="-5435" r="-326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59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slab waveguide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677" y="2436424"/>
            <a:ext cx="3135086" cy="1018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677" y="1896492"/>
            <a:ext cx="3135086" cy="53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3677" y="942064"/>
            <a:ext cx="3135086" cy="9544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679198" y="1690997"/>
            <a:ext cx="581384" cy="458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79198" y="1538596"/>
            <a:ext cx="0" cy="611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79198" y="2149822"/>
            <a:ext cx="6205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37172" y="121060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38787" y="196515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46390" y="144180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15252" y="1896492"/>
            <a:ext cx="0" cy="49549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62782" y="193127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d/2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36050" y="4384916"/>
            <a:ext cx="353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Further simplify as (even solutions):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3965" y="1383913"/>
            <a:ext cx="3918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lab waveguide has two types of modes</a:t>
            </a:r>
            <a:br>
              <a:rPr lang="en-US" dirty="0" smtClean="0"/>
            </a:br>
            <a:r>
              <a:rPr lang="en-US" b="1" dirty="0" smtClean="0"/>
              <a:t>transverse electric (TE) </a:t>
            </a:r>
            <a:r>
              <a:rPr lang="en-US" dirty="0" smtClean="0"/>
              <a:t>and </a:t>
            </a:r>
          </a:p>
          <a:p>
            <a:r>
              <a:rPr lang="en-US" b="1" dirty="0" smtClean="0"/>
              <a:t>transverse magnetic (TM)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23312" y="3720287"/>
                <a:ext cx="3046155" cy="563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𝜇𝜖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312" y="3720287"/>
                <a:ext cx="3046155" cy="5633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>
            <a:off x="4534016" y="5096044"/>
            <a:ext cx="7750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09078" y="4904311"/>
            <a:ext cx="317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decays into cladding layers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534016" y="5396490"/>
            <a:ext cx="7750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09078" y="5213261"/>
            <a:ext cx="304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Standing wave solution in 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84083" y="4889860"/>
                <a:ext cx="3951466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2)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       </m:t>
                                  </m:r>
                                </m:e>
                              </m:func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83" y="4889860"/>
                <a:ext cx="3951466" cy="7194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 36"/>
          <p:cNvSpPr/>
          <p:nvPr/>
        </p:nvSpPr>
        <p:spPr>
          <a:xfrm>
            <a:off x="371563" y="1060609"/>
            <a:ext cx="157743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flipV="1">
            <a:off x="371563" y="2426046"/>
            <a:ext cx="157648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17604" y="1884385"/>
            <a:ext cx="232559" cy="552450"/>
          </a:xfrm>
          <a:custGeom>
            <a:avLst/>
            <a:gdLst>
              <a:gd name="connsiteX0" fmla="*/ 8708 w 243853"/>
              <a:gd name="connsiteY0" fmla="*/ 0 h 574766"/>
              <a:gd name="connsiteX1" fmla="*/ 243840 w 243853"/>
              <a:gd name="connsiteY1" fmla="*/ 278675 h 574766"/>
              <a:gd name="connsiteX2" fmla="*/ 0 w 243853"/>
              <a:gd name="connsiteY2" fmla="*/ 574766 h 5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53" h="574766">
                <a:moveTo>
                  <a:pt x="8708" y="0"/>
                </a:moveTo>
                <a:cubicBezTo>
                  <a:pt x="126999" y="91440"/>
                  <a:pt x="245291" y="182881"/>
                  <a:pt x="243840" y="278675"/>
                </a:cubicBezTo>
                <a:cubicBezTo>
                  <a:pt x="242389" y="374469"/>
                  <a:pt x="121194" y="474617"/>
                  <a:pt x="0" y="574766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51885" y="2000156"/>
                <a:ext cx="56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2000156"/>
                <a:ext cx="566052" cy="276999"/>
              </a:xfrm>
              <a:prstGeom prst="rect">
                <a:avLst/>
              </a:prstGeom>
              <a:blipFill>
                <a:blip r:embed="rId7"/>
                <a:stretch>
                  <a:fillRect l="-5376" r="-215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451885" y="1279674"/>
                <a:ext cx="558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1279674"/>
                <a:ext cx="558293" cy="276999"/>
              </a:xfrm>
              <a:prstGeom prst="rect">
                <a:avLst/>
              </a:prstGeom>
              <a:blipFill>
                <a:blip r:embed="rId8"/>
                <a:stretch>
                  <a:fillRect l="-5435" r="-3261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451885" y="2768468"/>
                <a:ext cx="558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2768468"/>
                <a:ext cx="558294" cy="276999"/>
              </a:xfrm>
              <a:prstGeom prst="rect">
                <a:avLst/>
              </a:prstGeom>
              <a:blipFill>
                <a:blip r:embed="rId9"/>
                <a:stretch>
                  <a:fillRect l="-5435" r="-326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970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slab waveguide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677" y="2436424"/>
            <a:ext cx="3135086" cy="1018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677" y="1896492"/>
            <a:ext cx="3135086" cy="53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3677" y="942064"/>
            <a:ext cx="3135086" cy="9544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679198" y="1690997"/>
            <a:ext cx="581384" cy="458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79198" y="1538596"/>
            <a:ext cx="0" cy="611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79198" y="2149822"/>
            <a:ext cx="6205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37172" y="121060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38787" y="196515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46390" y="144180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15252" y="1896492"/>
            <a:ext cx="0" cy="49549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62782" y="193127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d/2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36050" y="4384916"/>
            <a:ext cx="344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Further simplify as (odd solutions):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3965" y="1383913"/>
            <a:ext cx="3918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lab waveguide has two types of modes</a:t>
            </a:r>
            <a:br>
              <a:rPr lang="en-US" dirty="0" smtClean="0"/>
            </a:br>
            <a:r>
              <a:rPr lang="en-US" b="1" dirty="0" smtClean="0"/>
              <a:t>transverse electric (TE) </a:t>
            </a:r>
            <a:r>
              <a:rPr lang="en-US" dirty="0" smtClean="0"/>
              <a:t>and </a:t>
            </a:r>
          </a:p>
          <a:p>
            <a:r>
              <a:rPr lang="en-US" b="1" dirty="0" smtClean="0"/>
              <a:t>transverse magnetic (TM)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23312" y="3720287"/>
                <a:ext cx="3046155" cy="563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𝜇𝜖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312" y="3720287"/>
                <a:ext cx="3046155" cy="5633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>
            <a:off x="4534016" y="5096044"/>
            <a:ext cx="7750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09078" y="4904311"/>
            <a:ext cx="317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decays into cladding layers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534016" y="5396490"/>
            <a:ext cx="7750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09078" y="5213261"/>
            <a:ext cx="304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Standing wave solution in 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84083" y="4889860"/>
                <a:ext cx="3774943" cy="1080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2)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     </m:t>
                                  </m:r>
                                </m:e>
                              </m:func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2)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83" y="4889860"/>
                <a:ext cx="3774943" cy="1080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51885" y="2000156"/>
                <a:ext cx="56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2000156"/>
                <a:ext cx="566052" cy="276999"/>
              </a:xfrm>
              <a:prstGeom prst="rect">
                <a:avLst/>
              </a:prstGeom>
              <a:blipFill>
                <a:blip r:embed="rId7"/>
                <a:stretch>
                  <a:fillRect l="-5376" r="-215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451885" y="1279674"/>
                <a:ext cx="558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1279674"/>
                <a:ext cx="558293" cy="276999"/>
              </a:xfrm>
              <a:prstGeom prst="rect">
                <a:avLst/>
              </a:prstGeom>
              <a:blipFill>
                <a:blip r:embed="rId8"/>
                <a:stretch>
                  <a:fillRect l="-5435" r="-3261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451885" y="2768468"/>
                <a:ext cx="558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2768468"/>
                <a:ext cx="558294" cy="276999"/>
              </a:xfrm>
              <a:prstGeom prst="rect">
                <a:avLst/>
              </a:prstGeom>
              <a:blipFill>
                <a:blip r:embed="rId9"/>
                <a:stretch>
                  <a:fillRect l="-5435" r="-326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 flipH="1" flipV="1">
            <a:off x="436160" y="2431250"/>
            <a:ext cx="215916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55928" y="1905740"/>
            <a:ext cx="608241" cy="525780"/>
          </a:xfrm>
          <a:custGeom>
            <a:avLst/>
            <a:gdLst>
              <a:gd name="connsiteX0" fmla="*/ 681736 w 916713"/>
              <a:gd name="connsiteY0" fmla="*/ 0 h 525780"/>
              <a:gd name="connsiteX1" fmla="*/ 879856 w 916713"/>
              <a:gd name="connsiteY1" fmla="*/ 160020 h 525780"/>
              <a:gd name="connsiteX2" fmla="*/ 26416 w 916713"/>
              <a:gd name="connsiteY2" fmla="*/ 381000 h 525780"/>
              <a:gd name="connsiteX3" fmla="*/ 300736 w 916713"/>
              <a:gd name="connsiteY3" fmla="*/ 525780 h 52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713" h="525780">
                <a:moveTo>
                  <a:pt x="681736" y="0"/>
                </a:moveTo>
                <a:cubicBezTo>
                  <a:pt x="835406" y="48260"/>
                  <a:pt x="989076" y="96520"/>
                  <a:pt x="879856" y="160020"/>
                </a:cubicBezTo>
                <a:cubicBezTo>
                  <a:pt x="770636" y="223520"/>
                  <a:pt x="122936" y="320040"/>
                  <a:pt x="26416" y="381000"/>
                </a:cubicBezTo>
                <a:cubicBezTo>
                  <a:pt x="-70104" y="441960"/>
                  <a:pt x="115316" y="483870"/>
                  <a:pt x="300736" y="52578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51738" y="1075339"/>
            <a:ext cx="157743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534016" y="5759242"/>
            <a:ext cx="7750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09078" y="5567509"/>
            <a:ext cx="317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decays into cladding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3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slab waveguide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677" y="2436424"/>
            <a:ext cx="3135086" cy="1018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677" y="1896492"/>
            <a:ext cx="3135086" cy="53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3677" y="942064"/>
            <a:ext cx="3135086" cy="9544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679198" y="1690997"/>
            <a:ext cx="581384" cy="458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79198" y="1538596"/>
            <a:ext cx="0" cy="611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79198" y="2149822"/>
            <a:ext cx="6205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37172" y="121060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38787" y="196515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46390" y="144180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15252" y="1896492"/>
            <a:ext cx="0" cy="49549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62782" y="193127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d/2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83965" y="1383913"/>
            <a:ext cx="3918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lab waveguide has two types of modes</a:t>
            </a:r>
            <a:br>
              <a:rPr lang="en-US" dirty="0" smtClean="0"/>
            </a:br>
            <a:r>
              <a:rPr lang="en-US" b="1" dirty="0" smtClean="0"/>
              <a:t>transverse electric (TE) </a:t>
            </a:r>
            <a:r>
              <a:rPr lang="en-US" dirty="0" smtClean="0"/>
              <a:t>and </a:t>
            </a:r>
          </a:p>
          <a:p>
            <a:r>
              <a:rPr lang="en-US" b="1" dirty="0" smtClean="0"/>
              <a:t>transverse magnetic (TM)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16998" y="3790140"/>
            <a:ext cx="6988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Plug back into the wave equation and apply boundary conditions to find:</a:t>
            </a:r>
          </a:p>
          <a:p>
            <a:endParaRPr lang="en-US" dirty="0" smtClean="0"/>
          </a:p>
        </p:txBody>
      </p:sp>
      <p:sp>
        <p:nvSpPr>
          <p:cNvPr id="37" name="Freeform 36"/>
          <p:cNvSpPr/>
          <p:nvPr/>
        </p:nvSpPr>
        <p:spPr>
          <a:xfrm>
            <a:off x="371563" y="1060609"/>
            <a:ext cx="157743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flipV="1">
            <a:off x="371563" y="2426046"/>
            <a:ext cx="157648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17604" y="1884385"/>
            <a:ext cx="232559" cy="552450"/>
          </a:xfrm>
          <a:custGeom>
            <a:avLst/>
            <a:gdLst>
              <a:gd name="connsiteX0" fmla="*/ 8708 w 243853"/>
              <a:gd name="connsiteY0" fmla="*/ 0 h 574766"/>
              <a:gd name="connsiteX1" fmla="*/ 243840 w 243853"/>
              <a:gd name="connsiteY1" fmla="*/ 278675 h 574766"/>
              <a:gd name="connsiteX2" fmla="*/ 0 w 243853"/>
              <a:gd name="connsiteY2" fmla="*/ 574766 h 5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53" h="574766">
                <a:moveTo>
                  <a:pt x="8708" y="0"/>
                </a:moveTo>
                <a:cubicBezTo>
                  <a:pt x="126999" y="91440"/>
                  <a:pt x="245291" y="182881"/>
                  <a:pt x="243840" y="278675"/>
                </a:cubicBezTo>
                <a:cubicBezTo>
                  <a:pt x="242389" y="374469"/>
                  <a:pt x="121194" y="474617"/>
                  <a:pt x="0" y="574766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4431" y="4714975"/>
                <a:ext cx="17417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431" y="4714975"/>
                <a:ext cx="1741759" cy="276999"/>
              </a:xfrm>
              <a:prstGeom prst="rect">
                <a:avLst/>
              </a:prstGeom>
              <a:blipFill>
                <a:blip r:embed="rId2"/>
                <a:stretch>
                  <a:fillRect l="-2797" t="-4348" r="-1049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35076" y="5111382"/>
                <a:ext cx="19316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076" y="5111382"/>
                <a:ext cx="1931683" cy="276999"/>
              </a:xfrm>
              <a:prstGeom prst="rect">
                <a:avLst/>
              </a:prstGeom>
              <a:blipFill>
                <a:blip r:embed="rId3"/>
                <a:stretch>
                  <a:fillRect t="-4348" r="-946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51885" y="2000156"/>
                <a:ext cx="56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2000156"/>
                <a:ext cx="566052" cy="276999"/>
              </a:xfrm>
              <a:prstGeom prst="rect">
                <a:avLst/>
              </a:prstGeom>
              <a:blipFill>
                <a:blip r:embed="rId4"/>
                <a:stretch>
                  <a:fillRect l="-5376" r="-215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51885" y="1279674"/>
                <a:ext cx="558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1279674"/>
                <a:ext cx="558293" cy="276999"/>
              </a:xfrm>
              <a:prstGeom prst="rect">
                <a:avLst/>
              </a:prstGeom>
              <a:blipFill>
                <a:blip r:embed="rId5"/>
                <a:stretch>
                  <a:fillRect l="-5435" r="-3261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51885" y="2768468"/>
                <a:ext cx="558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2768468"/>
                <a:ext cx="558294" cy="276999"/>
              </a:xfrm>
              <a:prstGeom prst="rect">
                <a:avLst/>
              </a:prstGeom>
              <a:blipFill>
                <a:blip r:embed="rId6"/>
                <a:stretch>
                  <a:fillRect l="-5435" r="-326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462545" y="5484904"/>
                <a:ext cx="1911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545" y="5484904"/>
                <a:ext cx="1911485" cy="276999"/>
              </a:xfrm>
              <a:prstGeom prst="rect">
                <a:avLst/>
              </a:prstGeom>
              <a:blipFill>
                <a:blip r:embed="rId7"/>
                <a:stretch>
                  <a:fillRect l="-1278" t="-2222" r="-447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413866" y="4275346"/>
            <a:ext cx="155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Even solutions</a:t>
            </a:r>
            <a:endParaRPr lang="en-US" b="1" u="sng" dirty="0"/>
          </a:p>
        </p:txBody>
      </p:sp>
      <p:sp>
        <p:nvSpPr>
          <p:cNvPr id="48" name="TextBox 47"/>
          <p:cNvSpPr txBox="1"/>
          <p:nvPr/>
        </p:nvSpPr>
        <p:spPr>
          <a:xfrm>
            <a:off x="4643232" y="4275346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Odd solutions</a:t>
            </a:r>
            <a:endParaRPr lang="en-US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44900" y="4754473"/>
                <a:ext cx="17417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900" y="4754473"/>
                <a:ext cx="1741759" cy="276999"/>
              </a:xfrm>
              <a:prstGeom prst="rect">
                <a:avLst/>
              </a:prstGeom>
              <a:blipFill>
                <a:blip r:embed="rId8"/>
                <a:stretch>
                  <a:fillRect l="-2797" t="-4444" r="-69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612966" y="5123585"/>
                <a:ext cx="18162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966" y="5123585"/>
                <a:ext cx="1816266" cy="276999"/>
              </a:xfrm>
              <a:prstGeom prst="rect">
                <a:avLst/>
              </a:prstGeom>
              <a:blipFill>
                <a:blip r:embed="rId9"/>
                <a:stretch>
                  <a:fillRect t="-4348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644900" y="5483459"/>
                <a:ext cx="20669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900" y="5483459"/>
                <a:ext cx="2066976" cy="276999"/>
              </a:xfrm>
              <a:prstGeom prst="rect">
                <a:avLst/>
              </a:prstGeom>
              <a:blipFill>
                <a:blip r:embed="rId10"/>
                <a:stretch>
                  <a:fillRect l="-1180" t="-4444" r="-383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09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 modes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9900" y="2983342"/>
            <a:ext cx="2331809" cy="1018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9900" y="2443410"/>
            <a:ext cx="2331809" cy="53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9900" y="1488982"/>
            <a:ext cx="2331809" cy="9544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29862" y="1611065"/>
            <a:ext cx="157743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V="1">
            <a:off x="929862" y="2976502"/>
            <a:ext cx="157648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75903" y="2434841"/>
            <a:ext cx="232559" cy="552450"/>
          </a:xfrm>
          <a:custGeom>
            <a:avLst/>
            <a:gdLst>
              <a:gd name="connsiteX0" fmla="*/ 8708 w 243853"/>
              <a:gd name="connsiteY0" fmla="*/ 0 h 574766"/>
              <a:gd name="connsiteX1" fmla="*/ 243840 w 243853"/>
              <a:gd name="connsiteY1" fmla="*/ 278675 h 574766"/>
              <a:gd name="connsiteX2" fmla="*/ 0 w 243853"/>
              <a:gd name="connsiteY2" fmla="*/ 574766 h 57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53" h="574766">
                <a:moveTo>
                  <a:pt x="8708" y="0"/>
                </a:moveTo>
                <a:cubicBezTo>
                  <a:pt x="126999" y="91440"/>
                  <a:pt x="245291" y="182881"/>
                  <a:pt x="243840" y="278675"/>
                </a:cubicBezTo>
                <a:cubicBezTo>
                  <a:pt x="242389" y="374469"/>
                  <a:pt x="121194" y="474617"/>
                  <a:pt x="0" y="574766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80364" y="2978311"/>
            <a:ext cx="2331809" cy="1018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80364" y="2438379"/>
            <a:ext cx="2331809" cy="53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80364" y="1483951"/>
            <a:ext cx="2331809" cy="9544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92930" y="1606034"/>
            <a:ext cx="405139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V="1">
            <a:off x="6392835" y="2971471"/>
            <a:ext cx="405139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568784" y="2437305"/>
            <a:ext cx="517593" cy="549275"/>
          </a:xfrm>
          <a:custGeom>
            <a:avLst/>
            <a:gdLst>
              <a:gd name="connsiteX0" fmla="*/ 226454 w 517593"/>
              <a:gd name="connsiteY0" fmla="*/ 0 h 539931"/>
              <a:gd name="connsiteX1" fmla="*/ 487711 w 517593"/>
              <a:gd name="connsiteY1" fmla="*/ 121920 h 539931"/>
              <a:gd name="connsiteX2" fmla="*/ 31 w 517593"/>
              <a:gd name="connsiteY2" fmla="*/ 261257 h 539931"/>
              <a:gd name="connsiteX3" fmla="*/ 513836 w 517593"/>
              <a:gd name="connsiteY3" fmla="*/ 409303 h 539931"/>
              <a:gd name="connsiteX4" fmla="*/ 191619 w 517593"/>
              <a:gd name="connsiteY4" fmla="*/ 539931 h 5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593" h="539931">
                <a:moveTo>
                  <a:pt x="226454" y="0"/>
                </a:moveTo>
                <a:cubicBezTo>
                  <a:pt x="375951" y="39188"/>
                  <a:pt x="525448" y="78377"/>
                  <a:pt x="487711" y="121920"/>
                </a:cubicBezTo>
                <a:cubicBezTo>
                  <a:pt x="449974" y="165463"/>
                  <a:pt x="-4323" y="213360"/>
                  <a:pt x="31" y="261257"/>
                </a:cubicBezTo>
                <a:cubicBezTo>
                  <a:pt x="4385" y="309154"/>
                  <a:pt x="481905" y="362857"/>
                  <a:pt x="513836" y="409303"/>
                </a:cubicBezTo>
                <a:cubicBezTo>
                  <a:pt x="545767" y="455749"/>
                  <a:pt x="368693" y="497840"/>
                  <a:pt x="191619" y="539931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08462" y="100124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56884" y="100100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4182062" y="100124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4" name="Rectangle 43"/>
          <p:cNvSpPr/>
          <p:nvPr/>
        </p:nvSpPr>
        <p:spPr>
          <a:xfrm>
            <a:off x="3361962" y="2978311"/>
            <a:ext cx="2331809" cy="1018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361962" y="2438379"/>
            <a:ext cx="2331809" cy="53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361962" y="1483951"/>
            <a:ext cx="2331809" cy="9544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flipH="1" flipV="1">
            <a:off x="3785217" y="2963910"/>
            <a:ext cx="215916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604985" y="2438400"/>
            <a:ext cx="608241" cy="525780"/>
          </a:xfrm>
          <a:custGeom>
            <a:avLst/>
            <a:gdLst>
              <a:gd name="connsiteX0" fmla="*/ 681736 w 916713"/>
              <a:gd name="connsiteY0" fmla="*/ 0 h 525780"/>
              <a:gd name="connsiteX1" fmla="*/ 879856 w 916713"/>
              <a:gd name="connsiteY1" fmla="*/ 160020 h 525780"/>
              <a:gd name="connsiteX2" fmla="*/ 26416 w 916713"/>
              <a:gd name="connsiteY2" fmla="*/ 381000 h 525780"/>
              <a:gd name="connsiteX3" fmla="*/ 300736 w 916713"/>
              <a:gd name="connsiteY3" fmla="*/ 525780 h 52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713" h="525780">
                <a:moveTo>
                  <a:pt x="681736" y="0"/>
                </a:moveTo>
                <a:cubicBezTo>
                  <a:pt x="835406" y="48260"/>
                  <a:pt x="989076" y="96520"/>
                  <a:pt x="879856" y="160020"/>
                </a:cubicBezTo>
                <a:cubicBezTo>
                  <a:pt x="770636" y="223520"/>
                  <a:pt x="122936" y="320040"/>
                  <a:pt x="26416" y="381000"/>
                </a:cubicBezTo>
                <a:cubicBezTo>
                  <a:pt x="-70104" y="441960"/>
                  <a:pt x="115316" y="483870"/>
                  <a:pt x="300736" y="52578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900795" y="1607999"/>
            <a:ext cx="157743" cy="827314"/>
          </a:xfrm>
          <a:custGeom>
            <a:avLst/>
            <a:gdLst>
              <a:gd name="connsiteX0" fmla="*/ 405139 w 405139"/>
              <a:gd name="connsiteY0" fmla="*/ 827314 h 827314"/>
              <a:gd name="connsiteX1" fmla="*/ 56796 w 405139"/>
              <a:gd name="connsiteY1" fmla="*/ 452845 h 827314"/>
              <a:gd name="connsiteX2" fmla="*/ 4545 w 405139"/>
              <a:gd name="connsiteY2" fmla="*/ 0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139" h="827314">
                <a:moveTo>
                  <a:pt x="405139" y="827314"/>
                </a:moveTo>
                <a:cubicBezTo>
                  <a:pt x="264350" y="709022"/>
                  <a:pt x="123562" y="590731"/>
                  <a:pt x="56796" y="452845"/>
                </a:cubicBezTo>
                <a:cubicBezTo>
                  <a:pt x="-9970" y="314959"/>
                  <a:pt x="-2713" y="157479"/>
                  <a:pt x="4545" y="0"/>
                </a:cubicBezTo>
              </a:path>
            </a:pathLst>
          </a:custGeom>
          <a:noFill/>
          <a:ln w="28575">
            <a:solidFill>
              <a:srgbClr val="C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69324" y="2535795"/>
                <a:ext cx="56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324" y="2535795"/>
                <a:ext cx="566052" cy="276999"/>
              </a:xfrm>
              <a:prstGeom prst="rect">
                <a:avLst/>
              </a:prstGeom>
              <a:blipFill>
                <a:blip r:embed="rId2"/>
                <a:stretch>
                  <a:fillRect l="-5376" r="-107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669324" y="1815313"/>
                <a:ext cx="558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324" y="1815313"/>
                <a:ext cx="558293" cy="276999"/>
              </a:xfrm>
              <a:prstGeom prst="rect">
                <a:avLst/>
              </a:prstGeom>
              <a:blipFill>
                <a:blip r:embed="rId3"/>
                <a:stretch>
                  <a:fillRect l="-5495" r="-439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69324" y="3304107"/>
                <a:ext cx="558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324" y="3304107"/>
                <a:ext cx="558294" cy="276999"/>
              </a:xfrm>
              <a:prstGeom prst="rect">
                <a:avLst/>
              </a:prstGeom>
              <a:blipFill>
                <a:blip r:embed="rId4"/>
                <a:stretch>
                  <a:fillRect l="-5495" r="-439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754568" y="2531832"/>
                <a:ext cx="56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68" y="2531832"/>
                <a:ext cx="566052" cy="276999"/>
              </a:xfrm>
              <a:prstGeom prst="rect">
                <a:avLst/>
              </a:prstGeom>
              <a:blipFill>
                <a:blip r:embed="rId5"/>
                <a:stretch>
                  <a:fillRect l="-5376" r="-1075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754568" y="1811350"/>
                <a:ext cx="558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68" y="1811350"/>
                <a:ext cx="558293" cy="276999"/>
              </a:xfrm>
              <a:prstGeom prst="rect">
                <a:avLst/>
              </a:prstGeom>
              <a:blipFill>
                <a:blip r:embed="rId6"/>
                <a:stretch>
                  <a:fillRect l="-5435" r="-326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54568" y="3300144"/>
                <a:ext cx="558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68" y="3300144"/>
                <a:ext cx="558294" cy="276999"/>
              </a:xfrm>
              <a:prstGeom prst="rect">
                <a:avLst/>
              </a:prstGeom>
              <a:blipFill>
                <a:blip r:embed="rId7"/>
                <a:stretch>
                  <a:fillRect l="-5435" r="-326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586400" y="2549695"/>
                <a:ext cx="566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400" y="2549695"/>
                <a:ext cx="566052" cy="276999"/>
              </a:xfrm>
              <a:prstGeom prst="rect">
                <a:avLst/>
              </a:prstGeom>
              <a:blipFill>
                <a:blip r:embed="rId8"/>
                <a:stretch>
                  <a:fillRect l="-5376" r="-215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586400" y="1829213"/>
                <a:ext cx="558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400" y="1829213"/>
                <a:ext cx="558293" cy="276999"/>
              </a:xfrm>
              <a:prstGeom prst="rect">
                <a:avLst/>
              </a:prstGeom>
              <a:blipFill>
                <a:blip r:embed="rId9"/>
                <a:stretch>
                  <a:fillRect l="-5435" r="-326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586400" y="3318007"/>
                <a:ext cx="558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400" y="3318007"/>
                <a:ext cx="558294" cy="276999"/>
              </a:xfrm>
              <a:prstGeom prst="rect">
                <a:avLst/>
              </a:prstGeom>
              <a:blipFill>
                <a:blip r:embed="rId10"/>
                <a:stretch>
                  <a:fillRect l="-5435" r="-326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895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Simulating slab waveguide with </a:t>
            </a:r>
            <a:r>
              <a:rPr lang="en-US" dirty="0" err="1" smtClean="0"/>
              <a:t>Lumerical</a:t>
            </a:r>
            <a:r>
              <a:rPr lang="en-US" dirty="0" smtClean="0"/>
              <a:t>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542197"/>
            <a:ext cx="7740650" cy="4282405"/>
          </a:xfrm>
        </p:spPr>
        <p:txBody>
          <a:bodyPr/>
          <a:lstStyle/>
          <a:p>
            <a:r>
              <a:rPr lang="en-US" dirty="0" smtClean="0"/>
              <a:t>Open MODE software</a:t>
            </a:r>
          </a:p>
          <a:p>
            <a:r>
              <a:rPr lang="en-US" dirty="0" smtClean="0"/>
              <a:t>Create new </a:t>
            </a:r>
            <a:r>
              <a:rPr lang="en-US" dirty="0" smtClean="0"/>
              <a:t>rectangle: </a:t>
            </a:r>
            <a:r>
              <a:rPr lang="en-US" b="1" i="1" dirty="0" smtClean="0"/>
              <a:t>Structures &gt; Rectangle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49" y="2414725"/>
            <a:ext cx="5590952" cy="37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waveguide core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065911"/>
            <a:ext cx="7636870" cy="49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waveguide core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943081"/>
            <a:ext cx="7766050" cy="50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6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waveguides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14768" y="3800481"/>
            <a:ext cx="2129051" cy="2129051"/>
          </a:xfrm>
          <a:prstGeom prst="ellipse">
            <a:avLst/>
          </a:prstGeom>
          <a:solidFill>
            <a:srgbClr val="C4BD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25568" y="4676214"/>
            <a:ext cx="366214" cy="366214"/>
          </a:xfrm>
          <a:prstGeom prst="ellipse">
            <a:avLst/>
          </a:prstGeom>
          <a:solidFill>
            <a:srgbClr val="DDD9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5" y="1233756"/>
            <a:ext cx="8797734" cy="22142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328850" y="2093354"/>
                <a:ext cx="750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850" y="2093354"/>
                <a:ext cx="75071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285942" y="1467633"/>
                <a:ext cx="742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942" y="1467633"/>
                <a:ext cx="74296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285942" y="2770661"/>
                <a:ext cx="742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942" y="2770661"/>
                <a:ext cx="74296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265393" y="2061088"/>
                <a:ext cx="750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393" y="2061088"/>
                <a:ext cx="75071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222485" y="1435367"/>
                <a:ext cx="742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485" y="1435367"/>
                <a:ext cx="74296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222485" y="2738395"/>
                <a:ext cx="742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485" y="2738395"/>
                <a:ext cx="74296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267525" y="2061088"/>
                <a:ext cx="750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525" y="2061088"/>
                <a:ext cx="75071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224617" y="1435367"/>
                <a:ext cx="742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17" y="1435367"/>
                <a:ext cx="74296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224617" y="2738395"/>
                <a:ext cx="742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17" y="2738395"/>
                <a:ext cx="74296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785214" y="4606817"/>
                <a:ext cx="750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14" y="4606817"/>
                <a:ext cx="75071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164452" y="3995789"/>
                <a:ext cx="742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452" y="3995789"/>
                <a:ext cx="74296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55437" y="856605"/>
            <a:ext cx="163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Slab waveguide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97973" y="859149"/>
            <a:ext cx="17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Ridge waveguide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68222" y="875710"/>
            <a:ext cx="154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Rib waveguide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407096" y="5372150"/>
            <a:ext cx="1310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Step-index</a:t>
            </a:r>
            <a:br>
              <a:rPr lang="en-US" dirty="0" smtClean="0"/>
            </a:br>
            <a:r>
              <a:rPr lang="en-US" dirty="0" smtClean="0"/>
              <a:t>optical fiber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004771" y="3447013"/>
                <a:ext cx="4665316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An optical waveguide has the general</a:t>
                </a:r>
                <a:br>
                  <a:rPr lang="en-US" dirty="0" smtClean="0"/>
                </a:br>
                <a:r>
                  <a:rPr lang="en-US" dirty="0" smtClean="0"/>
                  <a:t>property that there is always a material</a:t>
                </a:r>
                <a:br>
                  <a:rPr lang="en-US" dirty="0" smtClean="0"/>
                </a:br>
                <a:r>
                  <a:rPr lang="en-US" dirty="0" smtClean="0"/>
                  <a:t>with high refractive index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𝑐𝑜𝑟𝑒</m:t>
                        </m:r>
                      </m:sub>
                    </m:sSub>
                  </m:oMath>
                </a14:m>
                <a:r>
                  <a:rPr lang="en-US" dirty="0" smtClean="0"/>
                  <a:t>) surrounded</a:t>
                </a:r>
                <a:br>
                  <a:rPr lang="en-US" dirty="0" smtClean="0"/>
                </a:br>
                <a:r>
                  <a:rPr lang="en-US" dirty="0" smtClean="0"/>
                  <a:t>by a material with lower refractive index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𝑐𝑙𝑎𝑑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Light is confined by total internal reflection</a:t>
                </a:r>
              </a:p>
              <a:p>
                <a:r>
                  <a:rPr lang="en-US" dirty="0" smtClean="0"/>
                  <a:t>in ray optics picture</a:t>
                </a:r>
              </a:p>
              <a:p>
                <a:endParaRPr lang="en-US" dirty="0"/>
              </a:p>
              <a:p>
                <a:r>
                  <a:rPr lang="en-US" dirty="0" smtClean="0"/>
                  <a:t>Need wave optics to solve for guided modes</a:t>
                </a: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71" y="3447013"/>
                <a:ext cx="4665316" cy="2585323"/>
              </a:xfrm>
              <a:prstGeom prst="rect">
                <a:avLst/>
              </a:prstGeom>
              <a:blipFill rotWithShape="0">
                <a:blip r:embed="rId14"/>
                <a:stretch>
                  <a:fillRect l="-1176" t="-1176" r="-261" b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940709" y="5929532"/>
            <a:ext cx="189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Chuang, Ch.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19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1-D FDE simulation region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20" y="1975484"/>
            <a:ext cx="6038850" cy="24288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992983" y="2673529"/>
            <a:ext cx="8534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54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1-D FDE simulation region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5" y="1582358"/>
            <a:ext cx="6703041" cy="45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10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1-D FDE simulation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81" y="1419106"/>
            <a:ext cx="6853166" cy="46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86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b="1" i="1" dirty="0" smtClean="0"/>
              <a:t>Run</a:t>
            </a:r>
          </a:p>
          <a:p>
            <a:r>
              <a:rPr lang="en-US" dirty="0" smtClean="0"/>
              <a:t>Set wavelength to 1.55 and click </a:t>
            </a:r>
            <a:r>
              <a:rPr lang="en-US" b="1" i="1" dirty="0" smtClean="0"/>
              <a:t>Calculate Modes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8" b="11680"/>
          <a:stretch/>
        </p:blipFill>
        <p:spPr>
          <a:xfrm>
            <a:off x="2386148" y="2033133"/>
            <a:ext cx="6160588" cy="41546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316480" y="4184782"/>
            <a:ext cx="6357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09554" y="6031001"/>
            <a:ext cx="5660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685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44" y="216224"/>
            <a:ext cx="7747805" cy="54718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14400" y="968992"/>
            <a:ext cx="545910" cy="3957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364776"/>
            <a:ext cx="10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 list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93576" y="3411941"/>
            <a:ext cx="1678675" cy="9730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23938" y="4384947"/>
            <a:ext cx="132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Field profile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8587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 are a lot of modes here! But remember, not all of these modes are guided. Only modes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𝑐𝑙𝑎𝑑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=3.1</m:t>
                    </m:r>
                  </m:oMath>
                </a14:m>
                <a:r>
                  <a:rPr lang="en-US" dirty="0" smtClean="0"/>
                  <a:t> are guided modes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6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675" y="2326164"/>
            <a:ext cx="5375275" cy="3635026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2581275" y="2924175"/>
            <a:ext cx="266700" cy="77045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2607291" y="3694629"/>
            <a:ext cx="240684" cy="22665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30851" y="3325296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Guided modes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68071" y="4467953"/>
            <a:ext cx="1400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Unguided</a:t>
            </a:r>
            <a:br>
              <a:rPr lang="en-US" dirty="0" smtClean="0"/>
            </a:br>
            <a:r>
              <a:rPr lang="en-US" dirty="0" smtClean="0"/>
              <a:t>radiating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55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1545" y="900752"/>
            <a:ext cx="2811439" cy="29069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150" y="900752"/>
            <a:ext cx="2770497" cy="3020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150" y="3784929"/>
            <a:ext cx="2838734" cy="2935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5050" y="809717"/>
            <a:ext cx="2797792" cy="2975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 analysis (guided modes)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63398" y="198523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8245" y="1965091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TM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3946" y="1965091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5927" y="4122113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TM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43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99" y="120052"/>
            <a:ext cx="8496679" cy="945859"/>
          </a:xfrm>
        </p:spPr>
        <p:txBody>
          <a:bodyPr>
            <a:normAutofit fontScale="90000"/>
          </a:bodyPr>
          <a:lstStyle/>
          <a:p>
            <a:r>
              <a:rPr lang="en-US" dirty="0"/>
              <a:t>Mode analysis </a:t>
            </a:r>
            <a:r>
              <a:rPr lang="en-US" dirty="0" smtClean="0"/>
              <a:t>(unguided </a:t>
            </a:r>
            <a:r>
              <a:rPr lang="en-US" dirty="0"/>
              <a:t>modes)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974065"/>
            <a:ext cx="7361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Notice: There is no exponential decay in the cladding! Power will be radiated</a:t>
            </a:r>
          </a:p>
          <a:p>
            <a:r>
              <a:rPr lang="en-US" dirty="0"/>
              <a:t>i</a:t>
            </a:r>
            <a:r>
              <a:rPr lang="en-US" dirty="0" smtClean="0"/>
              <a:t>nto the cladding as these unguided “modes” propagate down waveguide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4334" y="5447732"/>
            <a:ext cx="126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0119" y="5447732"/>
            <a:ext cx="126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8238" y="1750620"/>
            <a:ext cx="3349188" cy="3566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990" y="1789563"/>
            <a:ext cx="3388005" cy="35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07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Waveguide cutoff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run a parameter sweep to plot effective index as a function of slab core thickness</a:t>
            </a:r>
          </a:p>
          <a:p>
            <a:r>
              <a:rPr lang="en-US" dirty="0" smtClean="0"/>
              <a:t>You should set your minimum mesh spacing to 10nm for this analysis</a:t>
            </a:r>
          </a:p>
        </p:txBody>
      </p:sp>
    </p:spTree>
    <p:extLst>
      <p:ext uri="{BB962C8B-B14F-4D97-AF65-F5344CB8AC3E}">
        <p14:creationId xmlns:p14="http://schemas.microsoft.com/office/powerpoint/2010/main" val="4181774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Waveguide cutoff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1" y="1065911"/>
            <a:ext cx="6901147" cy="51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3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waveguide mode?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mode (in general) is a time-harmonic solution to Maxwell’s equations (</a:t>
            </a:r>
            <a:r>
              <a:rPr lang="en-US" dirty="0" smtClean="0"/>
              <a:t>∝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l-GR" baseline="30000" dirty="0" smtClean="0"/>
              <a:t>ω</a:t>
            </a:r>
            <a:r>
              <a:rPr lang="en-US" baseline="30000" dirty="0" smtClean="0"/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waveguide mode </a:t>
            </a:r>
            <a:r>
              <a:rPr lang="en-US" dirty="0" smtClean="0"/>
              <a:t>is </a:t>
            </a:r>
            <a:r>
              <a:rPr lang="en-US" dirty="0" smtClean="0"/>
              <a:t>a stable propagating </a:t>
            </a:r>
            <a:r>
              <a:rPr lang="en-US" dirty="0" smtClean="0"/>
              <a:t>mode with </a:t>
            </a:r>
            <a:r>
              <a:rPr lang="en-US" dirty="0" smtClean="0"/>
              <a:t>the special property that its spatial field distribution does not change with propagation (in the absence of loss)</a:t>
            </a:r>
          </a:p>
          <a:p>
            <a:r>
              <a:rPr lang="en-US" dirty="0" smtClean="0"/>
              <a:t>Waveguide modes are determined by the cross-sectional refractive index profile of the waveguide</a:t>
            </a:r>
          </a:p>
          <a:p>
            <a:r>
              <a:rPr lang="en-US" dirty="0" smtClean="0"/>
              <a:t>Waveguide modes are wavelength dependent</a:t>
            </a:r>
            <a:endParaRPr lang="en-US" dirty="0"/>
          </a:p>
        </p:txBody>
      </p:sp>
      <p:pic>
        <p:nvPicPr>
          <p:cNvPr id="2050" name="Picture 2" descr="http://imagebank.osa.org/getImage.xqy?img=QC5sYXJnZSxvZS0yMC0xNC0xNTU0Ny1nM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0" y="3797271"/>
            <a:ext cx="7118150" cy="21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5625" y="59408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Wang et al. Opt</a:t>
            </a:r>
            <a:r>
              <a:rPr lang="en-US" sz="1400" dirty="0"/>
              <a:t>. Express </a:t>
            </a:r>
            <a:r>
              <a:rPr lang="en-US" sz="1400" b="1" dirty="0"/>
              <a:t>20</a:t>
            </a:r>
            <a:r>
              <a:rPr lang="en-US" sz="1400" dirty="0"/>
              <a:t>, 15547-15558 (2012)</a:t>
            </a:r>
          </a:p>
        </p:txBody>
      </p:sp>
    </p:spTree>
    <p:extLst>
      <p:ext uri="{BB962C8B-B14F-4D97-AF65-F5344CB8AC3E}">
        <p14:creationId xmlns:p14="http://schemas.microsoft.com/office/powerpoint/2010/main" val="3665546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Waveguide cutoff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run button: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done, select sweep, select all results in Result View (bottom left), right click &gt; Visualize &gt; New Visualizer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072" y="1202499"/>
            <a:ext cx="2028825" cy="11620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781006" y="1715586"/>
            <a:ext cx="7750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662" y="3235371"/>
            <a:ext cx="26765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67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Waveguide cutoff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r="865" b="932"/>
          <a:stretch/>
        </p:blipFill>
        <p:spPr>
          <a:xfrm>
            <a:off x="940526" y="1065911"/>
            <a:ext cx="6792685" cy="489075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223657" y="4789714"/>
            <a:ext cx="129268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672047" y="4106092"/>
            <a:ext cx="296090" cy="1188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88172" y="4420382"/>
            <a:ext cx="167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TE1, TM1 cutoff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94058" y="3451835"/>
            <a:ext cx="1383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cutoff for</a:t>
            </a:r>
          </a:p>
          <a:p>
            <a:r>
              <a:rPr lang="en-US" dirty="0" smtClean="0"/>
              <a:t>TE0, TM0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40435" y="5818005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Chuang 7.1.2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6513" y="1680754"/>
            <a:ext cx="621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n</a:t>
            </a:r>
            <a:r>
              <a:rPr lang="en-US" sz="2000" baseline="-25000" dirty="0" err="1" smtClean="0"/>
              <a:t>core</a:t>
            </a:r>
            <a:endParaRPr lang="en-US" sz="20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699" y="5259977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n</a:t>
            </a:r>
            <a:r>
              <a:rPr lang="en-US" sz="2000" baseline="-25000" dirty="0" err="1" smtClean="0"/>
              <a:t>cladding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4223136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waveguide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8440" y="1065911"/>
            <a:ext cx="4207510" cy="4622103"/>
          </a:xfrm>
        </p:spPr>
        <p:txBody>
          <a:bodyPr>
            <a:normAutofit/>
          </a:bodyPr>
          <a:lstStyle/>
          <a:p>
            <a:r>
              <a:rPr lang="en-US" dirty="0" smtClean="0"/>
              <a:t>Pure TE and TM modes do not exist instead we have hybrid modes (all field components exist for each mode).</a:t>
            </a:r>
          </a:p>
          <a:p>
            <a:r>
              <a:rPr lang="en-US" dirty="0" smtClean="0"/>
              <a:t>BUT, the transverse components of fields dominate and so they are often called quasi-TE and quasi-TM (often we even drop the term quasi)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7729" y="1139970"/>
            <a:ext cx="3135086" cy="24342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66152" y="2015382"/>
            <a:ext cx="1158240" cy="5399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02062" y="2103304"/>
                <a:ext cx="8297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062" y="2103304"/>
                <a:ext cx="829714" cy="276999"/>
              </a:xfrm>
              <a:prstGeom prst="rect">
                <a:avLst/>
              </a:prstGeom>
              <a:blipFill>
                <a:blip r:embed="rId2"/>
                <a:stretch>
                  <a:fillRect l="-3676" r="-220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72937" y="1369188"/>
                <a:ext cx="28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937" y="1369188"/>
                <a:ext cx="287963" cy="276999"/>
              </a:xfrm>
              <a:prstGeom prst="rect">
                <a:avLst/>
              </a:prstGeom>
              <a:blipFill>
                <a:blip r:embed="rId3"/>
                <a:stretch>
                  <a:fillRect l="-12766" r="-85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68242" y="2863549"/>
                <a:ext cx="28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42" y="2863549"/>
                <a:ext cx="287963" cy="276999"/>
              </a:xfrm>
              <a:prstGeom prst="rect">
                <a:avLst/>
              </a:prstGeom>
              <a:blipFill>
                <a:blip r:embed="rId4"/>
                <a:stretch>
                  <a:fillRect l="-12500" r="-625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31679" y="3992075"/>
            <a:ext cx="581384" cy="458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1679" y="3839674"/>
            <a:ext cx="0" cy="611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1679" y="4450900"/>
            <a:ext cx="6205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9653" y="351168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91268" y="426623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8871" y="374288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9322" y="3595275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Cross-section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37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79" y="120052"/>
            <a:ext cx="8496680" cy="9458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Silicon photonic ridge waveguide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58279" y="3439778"/>
            <a:ext cx="3955652" cy="13585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Silicon substrate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41855" y="1419389"/>
            <a:ext cx="1210492" cy="6618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silicon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58279" y="2081241"/>
            <a:ext cx="3955652" cy="13585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Buried oxide (BOX)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044149" y="1419389"/>
            <a:ext cx="0" cy="66185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97488" y="1528975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220nm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13790" y="2545309"/>
                <a:ext cx="618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790" y="2545309"/>
                <a:ext cx="618887" cy="369332"/>
              </a:xfrm>
              <a:prstGeom prst="rect">
                <a:avLst/>
              </a:prstGeom>
              <a:blipFill>
                <a:blip r:embed="rId2"/>
                <a:stretch>
                  <a:fillRect l="-7843" t="-10000" r="-78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426378" y="2081241"/>
            <a:ext cx="0" cy="134112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286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Waveguide </a:t>
            </a:r>
            <a:r>
              <a:rPr lang="en-US" dirty="0" smtClean="0"/>
              <a:t>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Silicon thickness of 220nm for silicon-on-substrate (SOI) substrate is somewhat standardized</a:t>
            </a:r>
          </a:p>
          <a:p>
            <a:r>
              <a:rPr lang="en-US" dirty="0" smtClean="0"/>
              <a:t>We often desire waveguide to contain only a single mode</a:t>
            </a:r>
          </a:p>
          <a:p>
            <a:r>
              <a:rPr lang="en-US" dirty="0" smtClean="0"/>
              <a:t>Our goal is to determine the silicon ridge width such that that waveguide is </a:t>
            </a:r>
            <a:r>
              <a:rPr lang="en-US" dirty="0" smtClean="0"/>
              <a:t>single </a:t>
            </a:r>
            <a:r>
              <a:rPr lang="en-US" dirty="0" smtClean="0"/>
              <a:t>mode</a:t>
            </a:r>
          </a:p>
          <a:p>
            <a:r>
              <a:rPr lang="en-US" dirty="0" smtClean="0"/>
              <a:t>Open </a:t>
            </a:r>
            <a:r>
              <a:rPr lang="en-US" b="1" dirty="0" err="1" smtClean="0"/>
              <a:t>Silicon_Photonic_Ridge_Waveguide.lms</a:t>
            </a:r>
            <a:r>
              <a:rPr lang="en-US" dirty="0" smtClean="0"/>
              <a:t> from the </a:t>
            </a:r>
            <a:r>
              <a:rPr lang="en-US" dirty="0" err="1" smtClean="0"/>
              <a:t>bcourses</a:t>
            </a:r>
            <a:r>
              <a:rPr lang="en-US" dirty="0" smtClean="0"/>
              <a:t> website</a:t>
            </a:r>
          </a:p>
          <a:p>
            <a:r>
              <a:rPr lang="en-US" dirty="0" smtClean="0"/>
              <a:t>You will see a silicon photonic ridge waveguide with 220nm height and 900nm width</a:t>
            </a:r>
            <a:r>
              <a:rPr lang="en-US" dirty="0" smtClean="0"/>
              <a:t>.</a:t>
            </a:r>
          </a:p>
          <a:p>
            <a:r>
              <a:rPr lang="en-US" dirty="0"/>
              <a:t>Use MODE to calculate the guided modes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84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900nm width ridge waveguide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4394" r="9334" b="2358"/>
          <a:stretch/>
        </p:blipFill>
        <p:spPr>
          <a:xfrm>
            <a:off x="0" y="1344017"/>
            <a:ext cx="3018687" cy="2778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18604" r="11232" b="2501"/>
          <a:stretch/>
        </p:blipFill>
        <p:spPr>
          <a:xfrm>
            <a:off x="3024673" y="1472191"/>
            <a:ext cx="2935127" cy="25958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689" y="4215611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Quasi-TE</a:t>
            </a:r>
            <a:r>
              <a:rPr lang="en-US" baseline="-25000" dirty="0" smtClean="0"/>
              <a:t>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8582" y="4194679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Quasi-TE</a:t>
            </a:r>
            <a:r>
              <a:rPr lang="en-US" baseline="-25000" dirty="0"/>
              <a:t>1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98180" y="4186146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Quasi-TM</a:t>
            </a:r>
            <a:r>
              <a:rPr lang="en-US" baseline="-25000" dirty="0" smtClean="0"/>
              <a:t>00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13878" r="14594" b="2444"/>
          <a:stretch/>
        </p:blipFill>
        <p:spPr>
          <a:xfrm>
            <a:off x="6155141" y="1376579"/>
            <a:ext cx="2728787" cy="2663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2205" y="1787857"/>
                <a:ext cx="4596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05" y="1787857"/>
                <a:ext cx="459613" cy="276999"/>
              </a:xfrm>
              <a:prstGeom prst="rect">
                <a:avLst/>
              </a:prstGeom>
              <a:blipFill>
                <a:blip r:embed="rId5"/>
                <a:stretch>
                  <a:fillRect t="-4348" r="-526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00892" y="1787856"/>
                <a:ext cx="4596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892" y="1787856"/>
                <a:ext cx="459613" cy="276999"/>
              </a:xfrm>
              <a:prstGeom prst="rect">
                <a:avLst/>
              </a:prstGeom>
              <a:blipFill>
                <a:blip r:embed="rId6"/>
                <a:stretch>
                  <a:fillRect t="-4348" r="-533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45124" y="1802147"/>
                <a:ext cx="4827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124" y="1802147"/>
                <a:ext cx="482761" cy="276999"/>
              </a:xfrm>
              <a:prstGeom prst="rect">
                <a:avLst/>
              </a:prstGeom>
              <a:blipFill>
                <a:blip r:embed="rId7"/>
                <a:stretch>
                  <a:fillRect l="-16456" t="-4444" r="-379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51874" y="4678383"/>
            <a:ext cx="1465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x</a:t>
            </a:r>
            <a:r>
              <a:rPr lang="en-US" dirty="0" smtClean="0"/>
              <a:t> dominates,</a:t>
            </a:r>
          </a:p>
          <a:p>
            <a:r>
              <a:rPr lang="en-US" dirty="0" smtClean="0"/>
              <a:t>1 lobe in x,</a:t>
            </a:r>
          </a:p>
          <a:p>
            <a:r>
              <a:rPr lang="en-US" dirty="0" smtClean="0"/>
              <a:t>1 lobe in y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00892" y="4690638"/>
            <a:ext cx="1465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x</a:t>
            </a:r>
            <a:r>
              <a:rPr lang="en-US" dirty="0" smtClean="0"/>
              <a:t> dominates,</a:t>
            </a:r>
          </a:p>
          <a:p>
            <a:r>
              <a:rPr lang="en-US" dirty="0"/>
              <a:t>2</a:t>
            </a:r>
            <a:r>
              <a:rPr lang="en-US" dirty="0" smtClean="0"/>
              <a:t> lobes in x,</a:t>
            </a:r>
          </a:p>
          <a:p>
            <a:r>
              <a:rPr lang="en-US" dirty="0" smtClean="0"/>
              <a:t>1 lobe in y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49910" y="4702893"/>
            <a:ext cx="1497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 smtClean="0"/>
              <a:t>x</a:t>
            </a:r>
            <a:r>
              <a:rPr lang="en-US" dirty="0" smtClean="0"/>
              <a:t> dominates,</a:t>
            </a:r>
          </a:p>
          <a:p>
            <a:r>
              <a:rPr lang="en-US" dirty="0" smtClean="0"/>
              <a:t>1 lobe in x,</a:t>
            </a:r>
          </a:p>
          <a:p>
            <a:r>
              <a:rPr lang="en-US" dirty="0" smtClean="0"/>
              <a:t>1 lobe in y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73632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Single-mode waveguide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Run </a:t>
                </a:r>
                <a:r>
                  <a:rPr lang="en-US" dirty="0" smtClean="0"/>
                  <a:t>the </a:t>
                </a:r>
                <a:r>
                  <a:rPr lang="en-US" dirty="0" smtClean="0"/>
                  <a:t>parametric sweep on the silicon ridge width and 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dirty="0" smtClean="0"/>
                  <a:t> for each of the modes on the previous slide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6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269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Single-mode waveguide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878" y="1351127"/>
            <a:ext cx="6564573" cy="428539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70496" y="1473957"/>
            <a:ext cx="0" cy="37940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72613" y="141127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mode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45224" y="2852513"/>
            <a:ext cx="2365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 crossing:</a:t>
            </a:r>
            <a:br>
              <a:rPr lang="en-US" dirty="0" smtClean="0"/>
            </a:br>
            <a:r>
              <a:rPr lang="en-US" dirty="0" smtClean="0"/>
              <a:t>Mode1 switches from TE to TM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18412" y="3698542"/>
            <a:ext cx="204716" cy="5640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691116" y="4262553"/>
            <a:ext cx="709684" cy="709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60812" y="1411279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 animBg="1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Single-mode waveguide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5923" y="947444"/>
            <a:ext cx="6564573" cy="428539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025541" y="1070274"/>
            <a:ext cx="0" cy="37940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27658" y="100759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mode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0269" y="2448830"/>
            <a:ext cx="2365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 crossing:</a:t>
            </a:r>
            <a:br>
              <a:rPr lang="en-US" dirty="0" smtClean="0"/>
            </a:br>
            <a:r>
              <a:rPr lang="en-US" dirty="0" smtClean="0"/>
              <a:t>Mode1 switches from TE to TM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73457" y="3294859"/>
            <a:ext cx="204716" cy="5640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46161" y="3858870"/>
            <a:ext cx="709684" cy="709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5857" y="100759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Multimode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13367" y="5418956"/>
            <a:ext cx="7740650" cy="849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Note: </a:t>
            </a:r>
            <a:r>
              <a:rPr lang="en-US" sz="2000" dirty="0" err="1" smtClean="0"/>
              <a:t>Lumerical</a:t>
            </a:r>
            <a:r>
              <a:rPr lang="en-US" sz="2000" dirty="0" smtClean="0"/>
              <a:t> </a:t>
            </a:r>
            <a:r>
              <a:rPr lang="en-US" sz="2000" dirty="0" smtClean="0"/>
              <a:t>indexes </a:t>
            </a:r>
            <a:r>
              <a:rPr lang="en-US" sz="2000" dirty="0" smtClean="0"/>
              <a:t>modes by effective index, while we usually want to sort by spatial distribution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20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 animBg="1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Single-mode waveguide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1350" y="2198133"/>
            <a:ext cx="4189695" cy="2634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603" y="2102598"/>
            <a:ext cx="4055819" cy="2647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10" y="1462538"/>
            <a:ext cx="26804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Index mode by </a:t>
            </a:r>
            <a:r>
              <a:rPr lang="en-US" dirty="0" err="1" smtClean="0"/>
              <a:t>eigenmode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63" y="1447356"/>
            <a:ext cx="33797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Index mode by spatial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4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Waveguide mode properties / figures-of-merit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600" y="1567543"/>
                <a:ext cx="7740650" cy="425705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Effective index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𝑒𝑓𝑓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𝜆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number depends upon waveguide design and mode. Larger number means mode is more tightly confined to waveguide core.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b="1" dirty="0" smtClean="0"/>
                  <a:t>Modal dispersion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b="1" dirty="0" smtClean="0"/>
                  <a:t>Modal group velocity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Velocity at which energy flows</a:t>
                </a:r>
              </a:p>
              <a:p>
                <a:r>
                  <a:rPr lang="en-US" b="1" dirty="0" smtClean="0"/>
                  <a:t>Group velocity dispersion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Different wavelengths travel at different speeds down waveguide! Units are time per unit wavelength per unit length. Particularly important for fiber optic cable.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567543"/>
                <a:ext cx="7740650" cy="4257059"/>
              </a:xfrm>
              <a:blipFill>
                <a:blip r:embed="rId2"/>
                <a:stretch>
                  <a:fillRect l="-709" t="-143" b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908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source in FDTD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running FDTD simulation we often want to excite a particular waveguide mode</a:t>
            </a:r>
          </a:p>
          <a:p>
            <a:r>
              <a:rPr lang="en-US" dirty="0" smtClean="0"/>
              <a:t>This can be done using a </a:t>
            </a:r>
            <a:r>
              <a:rPr lang="en-US" i="1" dirty="0" smtClean="0"/>
              <a:t>mode source</a:t>
            </a:r>
            <a:r>
              <a:rPr lang="en-US" dirty="0" smtClean="0"/>
              <a:t> in </a:t>
            </a:r>
            <a:r>
              <a:rPr lang="en-US" dirty="0" err="1" smtClean="0"/>
              <a:t>Lumerical</a:t>
            </a:r>
            <a:r>
              <a:rPr lang="en-US" dirty="0" smtClean="0"/>
              <a:t> FDTD.</a:t>
            </a:r>
          </a:p>
          <a:p>
            <a:r>
              <a:rPr lang="en-US" dirty="0" smtClean="0"/>
              <a:t>Open the </a:t>
            </a:r>
            <a:r>
              <a:rPr lang="en-US" dirty="0" smtClean="0"/>
              <a:t>file </a:t>
            </a:r>
            <a:r>
              <a:rPr lang="en-US" dirty="0" err="1" smtClean="0"/>
              <a:t>Silicon_Photonic_Waveguide_Port_Source.fsp</a:t>
            </a:r>
            <a:r>
              <a:rPr lang="en-US" dirty="0" smtClean="0"/>
              <a:t> from </a:t>
            </a:r>
            <a:r>
              <a:rPr lang="en-US" dirty="0" err="1" smtClean="0"/>
              <a:t>bcourses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err="1" smtClean="0"/>
              <a:t>Lumerical</a:t>
            </a:r>
            <a:r>
              <a:rPr lang="en-US" dirty="0" smtClean="0"/>
              <a:t> FDTD simulation file contains 3D silicon photonic ridge waveguide that we just simulated with ridge height of 220nm and ridge width of 500nm to ensure single mode operation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90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source in FDTD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b="1" i="1" dirty="0" smtClean="0"/>
              <a:t>Sources </a:t>
            </a:r>
            <a:r>
              <a:rPr lang="en-US" b="1" i="1" dirty="0" smtClean="0">
                <a:sym typeface="Wingdings" panose="05000000000000000000" pitchFamily="2" charset="2"/>
              </a:rPr>
              <a:t> Mode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Select the geometry tab first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3737" y="2007571"/>
            <a:ext cx="4778375" cy="395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21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source in FDTD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7" y="854076"/>
            <a:ext cx="4829175" cy="48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94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source in FDTD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1" y="1100010"/>
            <a:ext cx="7740650" cy="4622103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lick </a:t>
            </a:r>
            <a:r>
              <a:rPr lang="en-US" b="1" i="1" dirty="0" smtClean="0">
                <a:sym typeface="Wingdings" panose="05000000000000000000" pitchFamily="2" charset="2"/>
              </a:rPr>
              <a:t>Visualize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76" y="1602376"/>
            <a:ext cx="5141842" cy="4585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301" y="2420858"/>
            <a:ext cx="3569699" cy="25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source in FDTD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movie monitor has already been added at the x = 0 plane so that we can see the wave propagate down the waveguide</a:t>
            </a:r>
          </a:p>
          <a:p>
            <a:r>
              <a:rPr lang="en-US" dirty="0" smtClean="0"/>
              <a:t>Click </a:t>
            </a:r>
            <a:r>
              <a:rPr lang="en-US" b="1" i="1" dirty="0" smtClean="0"/>
              <a:t>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monitor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8" t="4953" r="28437" b="6856"/>
          <a:stretch/>
        </p:blipFill>
        <p:spPr>
          <a:xfrm rot="16200000">
            <a:off x="1997966" y="545209"/>
            <a:ext cx="4709917" cy="6248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039100" y="5010150"/>
            <a:ext cx="0" cy="723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039100" y="5734050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39100" y="48641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67750" y="554938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20660" y="3589742"/>
            <a:ext cx="66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ridge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4199" y="228471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4197" y="5180052"/>
            <a:ext cx="57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to port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Caution should be used when applying port source</a:t>
            </a:r>
          </a:p>
          <a:p>
            <a:r>
              <a:rPr lang="en-US" dirty="0" smtClean="0"/>
              <a:t>Port source mode is only calculated at the center frequency therefore there will be some mode mismatch (i.e. reflections) at other frequencies.</a:t>
            </a:r>
          </a:p>
          <a:p>
            <a:r>
              <a:rPr lang="en-US" dirty="0" smtClean="0"/>
              <a:t>Keep this in mind if you are running a broadband simulation.</a:t>
            </a:r>
          </a:p>
        </p:txBody>
      </p:sp>
    </p:spTree>
    <p:extLst>
      <p:ext uri="{BB962C8B-B14F-4D97-AF65-F5344CB8AC3E}">
        <p14:creationId xmlns:p14="http://schemas.microsoft.com/office/powerpoint/2010/main" val="21130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index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ym typeface="Wingdings" panose="05000000000000000000" pitchFamily="2" charset="2"/>
                  </a:rPr>
                  <a:t>Each mode has an effective index that can be defined by:</a:t>
                </a:r>
                <a:r>
                  <a:rPr lang="en-US" b="1" dirty="0" smtClean="0">
                    <a:sym typeface="Wingdings" panose="05000000000000000000" pitchFamily="2" charset="2"/>
                  </a:rPr>
                  <a:t/>
                </a:r>
                <a:br>
                  <a:rPr lang="en-US" b="1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𝑒𝑓𝑓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The effective index tells you how tightly the mode is confined to the waveguide core</a:t>
                </a:r>
              </a:p>
              <a:p>
                <a:pPr lvl="1"/>
                <a:r>
                  <a:rPr lang="en-US" dirty="0" smtClean="0"/>
                  <a:t>Guided mode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𝑐𝑙𝑎𝑑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𝑐𝑜𝑟𝑒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Tightly confined to the core 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𝑐𝑜𝑟𝑒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Weakly confined to the core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𝑐𝑙𝑎𝑑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Unguided or radiating modes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𝑐𝑙𝑎𝑑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6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74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index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900" y="1746345"/>
            <a:ext cx="3897384" cy="3599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885" y="1746345"/>
            <a:ext cx="4080681" cy="3560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900" y="1282864"/>
            <a:ext cx="211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effective index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1146" y="1289675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effective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6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Lumerical</a:t>
            </a:r>
            <a:r>
              <a:rPr lang="en-US" dirty="0" smtClean="0"/>
              <a:t> 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Lumerical MODE is a finite difference frequency-domain solver that can be used to find waveguide modes</a:t>
                </a:r>
              </a:p>
              <a:p>
                <a:r>
                  <a:rPr lang="en-US" dirty="0" smtClean="0"/>
                  <a:t>1D or 2D cross-section of a waveguide is discretized and simulated. MODE will solve for each mode and display the mode properties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etc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6" t="-660" r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kb.lumerical.com/en/solvers_fde_cross_section_zoom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0" y="3693348"/>
            <a:ext cx="4864833" cy="188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b.lumerical.com/en/gs_pcfiber_tit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3169989"/>
            <a:ext cx="3179177" cy="26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4193" y="5824602"/>
            <a:ext cx="253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Single-mode optical fiber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67343" y="5828855"/>
            <a:ext cx="216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Photonic crystal fiber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1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waveguide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Time-harmonic electromagnetic fields in a source-free region must satisfy the vector Helmholtz equation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electric-field and magnetic-field vectors in general will have components in the x, y, and z directions.</a:t>
            </a:r>
          </a:p>
          <a:p>
            <a:r>
              <a:rPr lang="en-US" dirty="0" smtClean="0"/>
              <a:t>Writing out the equation for </a:t>
            </a:r>
            <a:r>
              <a:rPr lang="en-US" i="1" dirty="0" smtClean="0"/>
              <a:t>E</a:t>
            </a:r>
            <a:r>
              <a:rPr lang="en-US" i="1" baseline="-25000" dirty="0" smtClean="0"/>
              <a:t>x</a:t>
            </a:r>
            <a:r>
              <a:rPr lang="en-US" dirty="0" smtClean="0"/>
              <a:t>: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64625" y="2198914"/>
                <a:ext cx="1749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625" y="2198914"/>
                <a:ext cx="1749903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4167" t="-4444" r="-277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49590" y="2210301"/>
                <a:ext cx="1788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590" y="2210301"/>
                <a:ext cx="178869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096" t="-4444" r="-238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85043" y="4063754"/>
                <a:ext cx="18589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043" y="4063754"/>
                <a:ext cx="185897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262" t="-4444" r="-327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85043" y="4596450"/>
                <a:ext cx="3741473" cy="603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𝜇𝜖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043" y="4596450"/>
                <a:ext cx="3741473" cy="6031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88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waveguide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992777"/>
            <a:ext cx="7740650" cy="4831825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Solve by separation of variables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100" dirty="0" smtClean="0"/>
              <a:t>Plug back into scalar Helmholtz equation to find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sz="2900" dirty="0" smtClean="0"/>
              <a:t>The same can be done for the other electric and magnetic field components. </a:t>
            </a:r>
            <a:r>
              <a:rPr lang="en-US" sz="2900" dirty="0" smtClean="0"/>
              <a:t>Usually </a:t>
            </a:r>
            <a:r>
              <a:rPr lang="en-US" sz="2900" dirty="0" smtClean="0"/>
              <a:t>some field components are either exactly zero or very small and can be ignored.</a:t>
            </a:r>
            <a:endParaRPr lang="en-US" sz="2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82188" y="1471962"/>
                <a:ext cx="3741473" cy="603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𝜇𝜖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188" y="1471962"/>
                <a:ext cx="3741473" cy="6031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82188" y="2211664"/>
                <a:ext cx="19972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188" y="2211664"/>
                <a:ext cx="199727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134" t="-2222" r="-365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82188" y="3239100"/>
                <a:ext cx="1410835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188" y="3239100"/>
                <a:ext cx="1410835" cy="285912"/>
              </a:xfrm>
              <a:prstGeom prst="rect">
                <a:avLst/>
              </a:prstGeom>
              <a:blipFill rotWithShape="0">
                <a:blip r:embed="rId4"/>
                <a:stretch>
                  <a:fillRect l="-3448" t="-6383" r="-431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09274" y="3239100"/>
                <a:ext cx="1428661" cy="320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274" y="3239100"/>
                <a:ext cx="1428661" cy="320152"/>
              </a:xfrm>
              <a:prstGeom prst="rect">
                <a:avLst/>
              </a:prstGeom>
              <a:blipFill rotWithShape="0">
                <a:blip r:embed="rId5"/>
                <a:stretch>
                  <a:fillRect l="-3846" t="-1887" r="-1709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45078" y="3239099"/>
                <a:ext cx="1367618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78" y="3239099"/>
                <a:ext cx="1367618" cy="285912"/>
              </a:xfrm>
              <a:prstGeom prst="rect">
                <a:avLst/>
              </a:prstGeom>
              <a:blipFill rotWithShape="0">
                <a:blip r:embed="rId6"/>
                <a:stretch>
                  <a:fillRect l="-4018" t="-6383" r="-446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82188" y="3707752"/>
                <a:ext cx="2710806" cy="304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𝜇𝜖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188" y="3707752"/>
                <a:ext cx="2710806" cy="304442"/>
              </a:xfrm>
              <a:prstGeom prst="rect">
                <a:avLst/>
              </a:prstGeom>
              <a:blipFill rotWithShape="0">
                <a:blip r:embed="rId7"/>
                <a:stretch>
                  <a:fillRect l="-1798" r="-157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5358554" y="3857897"/>
            <a:ext cx="626336" cy="0"/>
          </a:xfrm>
          <a:prstGeom prst="straightConnector1">
            <a:avLst/>
          </a:prstGeom>
          <a:ln>
            <a:solidFill>
              <a:srgbClr val="C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58765" y="3655814"/>
            <a:ext cx="179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Important result!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743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39037</TotalTime>
  <Words>1093</Words>
  <Application>Microsoft Office PowerPoint</Application>
  <PresentationFormat>On-screen Show (4:3)</PresentationFormat>
  <Paragraphs>303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Cambria Math</vt:lpstr>
      <vt:lpstr>Georgia</vt:lpstr>
      <vt:lpstr>Lucida Grande</vt:lpstr>
      <vt:lpstr>Wingdings</vt:lpstr>
      <vt:lpstr>Custom Design</vt:lpstr>
      <vt:lpstr>2_Custom Design</vt:lpstr>
      <vt:lpstr>Agenda for today: Waveguides</vt:lpstr>
      <vt:lpstr>Optical waveguides</vt:lpstr>
      <vt:lpstr>What is a waveguide mode?</vt:lpstr>
      <vt:lpstr>Waveguide mode properties / figures-of-merit</vt:lpstr>
      <vt:lpstr>Effective index</vt:lpstr>
      <vt:lpstr>Effective index</vt:lpstr>
      <vt:lpstr>Lumerical MODE</vt:lpstr>
      <vt:lpstr>Basic waveguide theory</vt:lpstr>
      <vt:lpstr>Basic waveguide theory </vt:lpstr>
      <vt:lpstr>Solving for waveguide modes: General approach </vt:lpstr>
      <vt:lpstr>Planar slab waveguide</vt:lpstr>
      <vt:lpstr>Planar slab waveguide</vt:lpstr>
      <vt:lpstr>Planar slab waveguide</vt:lpstr>
      <vt:lpstr>Planar slab waveguide</vt:lpstr>
      <vt:lpstr>Planar slab waveguide</vt:lpstr>
      <vt:lpstr>TE modes</vt:lpstr>
      <vt:lpstr>Simulating slab waveguide with Lumerical MODE</vt:lpstr>
      <vt:lpstr>Create waveguide core</vt:lpstr>
      <vt:lpstr>Create waveguide core</vt:lpstr>
      <vt:lpstr>Create 1-D FDE simulation region</vt:lpstr>
      <vt:lpstr>Create 1-D FDE simulation region</vt:lpstr>
      <vt:lpstr>Create 1-D FDE simulation region</vt:lpstr>
      <vt:lpstr>Calculate modes</vt:lpstr>
      <vt:lpstr>PowerPoint Presentation</vt:lpstr>
      <vt:lpstr>Mode analysis</vt:lpstr>
      <vt:lpstr>Mode analysis (guided modes)</vt:lpstr>
      <vt:lpstr>Mode analysis (unguided modes)</vt:lpstr>
      <vt:lpstr>Waveguide cutoff</vt:lpstr>
      <vt:lpstr>Waveguide cutoff</vt:lpstr>
      <vt:lpstr>Waveguide cutoff</vt:lpstr>
      <vt:lpstr>Waveguide cutoff</vt:lpstr>
      <vt:lpstr>Rectangular waveguide</vt:lpstr>
      <vt:lpstr>Silicon photonic ridge waveguide</vt:lpstr>
      <vt:lpstr>Waveguide modes</vt:lpstr>
      <vt:lpstr>900nm width ridge waveguide</vt:lpstr>
      <vt:lpstr>Single-mode waveguide</vt:lpstr>
      <vt:lpstr>Single-mode waveguide</vt:lpstr>
      <vt:lpstr>Single-mode waveguide</vt:lpstr>
      <vt:lpstr>Single-mode waveguide</vt:lpstr>
      <vt:lpstr>Mode source in FDTD</vt:lpstr>
      <vt:lpstr>Mode source in FDTD</vt:lpstr>
      <vt:lpstr>Mode source in FDTD</vt:lpstr>
      <vt:lpstr>Mode source in FDTD</vt:lpstr>
      <vt:lpstr>Mode source in FDTD</vt:lpstr>
      <vt:lpstr>Movie monitor</vt:lpstr>
      <vt:lpstr>Limitation to port source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Kevin Han</cp:lastModifiedBy>
  <cp:revision>872</cp:revision>
  <cp:lastPrinted>2016-02-08T21:44:09Z</cp:lastPrinted>
  <dcterms:created xsi:type="dcterms:W3CDTF">2013-01-15T19:08:57Z</dcterms:created>
  <dcterms:modified xsi:type="dcterms:W3CDTF">2017-02-02T20:36:32Z</dcterms:modified>
</cp:coreProperties>
</file>